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Roboto Mono"/>
      <p:regular r:id="rId27"/>
      <p:bold r:id="rId28"/>
      <p:italic r:id="rId29"/>
      <p:boldItalic r:id="rId30"/>
    </p:embeddedFont>
    <p:embeddedFont>
      <p:font typeface="Nunito Sans"/>
      <p:regular r:id="rId31"/>
      <p:bold r:id="rId32"/>
      <p:italic r:id="rId33"/>
      <p:boldItalic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obotoMono-bold.fntdata"/><Relationship Id="rId27" Type="http://schemas.openxmlformats.org/officeDocument/2006/relationships/font" Target="fonts/RobotoMon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Mon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Sans-regular.fntdata"/><Relationship Id="rId30" Type="http://schemas.openxmlformats.org/officeDocument/2006/relationships/font" Target="fonts/RobotoMono-boldItalic.fntdata"/><Relationship Id="rId11" Type="http://schemas.openxmlformats.org/officeDocument/2006/relationships/slide" Target="slides/slide7.xml"/><Relationship Id="rId33" Type="http://schemas.openxmlformats.org/officeDocument/2006/relationships/font" Target="fonts/NunitoSans-italic.fntdata"/><Relationship Id="rId10" Type="http://schemas.openxmlformats.org/officeDocument/2006/relationships/slide" Target="slides/slide6.xml"/><Relationship Id="rId32" Type="http://schemas.openxmlformats.org/officeDocument/2006/relationships/font" Target="fonts/NunitoSans-bold.fntdata"/><Relationship Id="rId13" Type="http://schemas.openxmlformats.org/officeDocument/2006/relationships/slide" Target="slides/slide9.xml"/><Relationship Id="rId35" Type="http://schemas.openxmlformats.org/officeDocument/2006/relationships/font" Target="fonts/OpenSans-regular.fntdata"/><Relationship Id="rId12" Type="http://schemas.openxmlformats.org/officeDocument/2006/relationships/slide" Target="slides/slide8.xml"/><Relationship Id="rId34" Type="http://schemas.openxmlformats.org/officeDocument/2006/relationships/font" Target="fonts/NunitoSans-boldItalic.fntdata"/><Relationship Id="rId15" Type="http://schemas.openxmlformats.org/officeDocument/2006/relationships/slide" Target="slides/slide11.xml"/><Relationship Id="rId37" Type="http://schemas.openxmlformats.org/officeDocument/2006/relationships/font" Target="fonts/OpenSans-italic.fntdata"/><Relationship Id="rId14" Type="http://schemas.openxmlformats.org/officeDocument/2006/relationships/slide" Target="slides/slide10.xml"/><Relationship Id="rId36" Type="http://schemas.openxmlformats.org/officeDocument/2006/relationships/font" Target="fonts/OpenSans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56781fa9e_4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56781fa9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8ce4c3f56_0_2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8ce4c3f56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8ce4c3f56_0_1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8ce4c3f56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8ce4c3f56_0_2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8ce4c3f56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8ce4c3f56_0_2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8ce4c3f56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8ce4c3f56_0_2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8ce4c3f56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8ce4c3f56_0_2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8ce4c3f56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8ce4c3f56_0_37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8ce4c3f56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8ce4c3f56_0_3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58ce4c3f56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8ce4c3f56_0_39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8ce4c3f56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8ce4c3f56_0_3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58ce4c3f56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6a267b540_1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6a267b540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58ce4c3f56_0_4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58ce4c3f56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8ce4c3f56_0_4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8ce4c3f56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58ce4c3f56_0_4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58ce4c3f56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6a267b540_1_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6a267b540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8ce4c3f56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8ce4c3f5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6a267b540_1_1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6a267b540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8ce4c3f56_0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8ce4c3f5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8ce4c3f56_0_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8ce4c3f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8ce4c3f56_0_1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8ce4c3f56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8ce4c3f56_0_1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8ce4c3f56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Information">
  <p:cSld name="TITLE_AND_BODY_2_1_1">
    <p:bg>
      <p:bgPr>
        <a:solidFill>
          <a:srgbClr val="6093C5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86" name="Google Shape;8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0" name="Google Shape;90;p11"/>
          <p:cNvPicPr preferRelativeResize="0"/>
          <p:nvPr/>
        </p:nvPicPr>
        <p:blipFill rotWithShape="1">
          <a:blip r:embed="rId3">
            <a:alphaModFix/>
          </a:blip>
          <a:srcRect b="5413" l="0" r="0" t="5404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with intro text">
  <p:cSld name="TITLE_AND_BODY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96" name="Google Shape;96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2"/>
          <p:cNvSpPr txBox="1"/>
          <p:nvPr>
            <p:ph idx="2" type="body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 with intro text">
  <p:cSld name="TITLE_AND_BODY_1_2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3"/>
          <p:cNvSpPr txBox="1"/>
          <p:nvPr>
            <p:ph idx="2" type="body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05" name="Google Shape;105;p13"/>
          <p:cNvSpPr txBox="1"/>
          <p:nvPr>
            <p:ph idx="3" type="body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left">
  <p:cSld name="TITLE_AND_BODY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4"/>
          <p:cNvSpPr txBox="1"/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4"/>
          <p:cNvSpPr txBox="1"/>
          <p:nvPr>
            <p:ph idx="1" type="body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half">
  <p:cSld name="TITLE_AND_BODY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16" name="Google Shape;11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23" name="Google Shape;123;p16"/>
          <p:cNvSpPr txBox="1"/>
          <p:nvPr>
            <p:ph idx="2" type="body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24" name="Google Shape;12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0" name="Google Shape;130;p17"/>
          <p:cNvSpPr txBox="1"/>
          <p:nvPr>
            <p:ph idx="2" type="body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1" name="Google Shape;131;p17"/>
          <p:cNvSpPr txBox="1"/>
          <p:nvPr>
            <p:ph idx="3" type="body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37" name="Google Shape;137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1">
  <p:cSld name="TITLE_2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40335" y="0"/>
            <a:ext cx="46036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  <a:defRPr sz="18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5400000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i="1" sz="2400"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5" name="Google Shape;35;p6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mo">
  <p:cSld name="TITLE_AND_BODY_3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9" name="Google Shape;49;p8"/>
          <p:cNvGrpSpPr/>
          <p:nvPr/>
        </p:nvGrpSpPr>
        <p:grpSpPr>
          <a:xfrm>
            <a:off x="234447" y="4229998"/>
            <a:ext cx="304009" cy="326513"/>
            <a:chOff x="616425" y="2329600"/>
            <a:chExt cx="361700" cy="388475"/>
          </a:xfrm>
        </p:grpSpPr>
        <p:sp>
          <p:nvSpPr>
            <p:cNvPr id="50" name="Google Shape;50;p8"/>
            <p:cNvSpPr/>
            <p:nvPr/>
          </p:nvSpPr>
          <p:spPr>
            <a:xfrm>
              <a:off x="616425" y="2329600"/>
              <a:ext cx="361700" cy="388475"/>
            </a:xfrm>
            <a:custGeom>
              <a:rect b="b" l="l" r="r" t="t"/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704725" y="2545750"/>
              <a:ext cx="185125" cy="25"/>
            </a:xfrm>
            <a:custGeom>
              <a:rect b="b" l="l" r="r" t="t"/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8"/>
            <p:cNvSpPr/>
            <p:nvPr/>
          </p:nvSpPr>
          <p:spPr>
            <a:xfrm>
              <a:off x="811875" y="2626125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751000" y="2568275"/>
              <a:ext cx="54200" cy="53600"/>
            </a:xfrm>
            <a:custGeom>
              <a:rect b="b" l="l" r="r" t="t"/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>
              <a:off x="769875" y="2662650"/>
              <a:ext cx="23775" cy="23775"/>
            </a:xfrm>
            <a:custGeom>
              <a:rect b="b" l="l" r="r" t="t"/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799700" y="2503125"/>
              <a:ext cx="24375" cy="23775"/>
            </a:xfrm>
            <a:custGeom>
              <a:rect b="b" l="l" r="r" t="t"/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766825" y="2388050"/>
              <a:ext cx="60925" cy="25"/>
            </a:xfrm>
            <a:custGeom>
              <a:rect b="b" l="l" r="r" t="t"/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8"/>
            <p:cNvSpPr/>
            <p:nvPr/>
          </p:nvSpPr>
          <p:spPr>
            <a:xfrm>
              <a:off x="769875" y="2456250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8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Think">
  <p:cSld name="TITLE_AND_BODY_2">
    <p:bg>
      <p:bgPr>
        <a:solidFill>
          <a:srgbClr val="6093C5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/>
          <p:cNvPicPr preferRelativeResize="0"/>
          <p:nvPr/>
        </p:nvPicPr>
        <p:blipFill rotWithShape="1">
          <a:blip r:embed="rId2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234450" y="1051100"/>
            <a:ext cx="20463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Think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7" name="Google Shape;67;p9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 txBox="1"/>
          <p:nvPr>
            <p:ph type="title"/>
          </p:nvPr>
        </p:nvSpPr>
        <p:spPr>
          <a:xfrm>
            <a:off x="269575" y="1700200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" name="Google Shape;69;p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Pair">
  <p:cSld name="TITLE_AND_BODY_2_1">
    <p:bg>
      <p:bgPr>
        <a:solidFill>
          <a:srgbClr val="6093C5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74" name="Google Shape;7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0"/>
          <p:cNvSpPr txBox="1"/>
          <p:nvPr/>
        </p:nvSpPr>
        <p:spPr>
          <a:xfrm>
            <a:off x="234450" y="1051100"/>
            <a:ext cx="20463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Pair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77" name="Google Shape;77;p10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" name="Google Shape;78;p10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0"/>
          <p:cNvSpPr/>
          <p:nvPr/>
        </p:nvSpPr>
        <p:spPr>
          <a:xfrm>
            <a:off x="1349061" y="1162316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3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10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ctrTitle"/>
          </p:nvPr>
        </p:nvSpPr>
        <p:spPr>
          <a:xfrm>
            <a:off x="468925" y="2387250"/>
            <a:ext cx="37284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CSE 163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Modules, Packages and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Processing Text Data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Hunter Schafer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8150" y="2552270"/>
            <a:ext cx="329975" cy="327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Run a Python Program</a:t>
            </a:r>
            <a:endParaRPr/>
          </a:p>
        </p:txBody>
      </p:sp>
      <p:sp>
        <p:nvSpPr>
          <p:cNvPr id="254" name="Google Shape;254;p2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Python looks relative to where you are running the program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Inside main.py, I could import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I’m inside dir, I can run things and it will look relative to where I am running the Python program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29"/>
          <p:cNvSpPr txBox="1"/>
          <p:nvPr/>
        </p:nvSpPr>
        <p:spPr>
          <a:xfrm>
            <a:off x="3090625" y="1172950"/>
            <a:ext cx="5596200" cy="818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dir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├ dogs.py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└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main.py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7" name="Google Shape;257;p29"/>
          <p:cNvSpPr txBox="1"/>
          <p:nvPr/>
        </p:nvSpPr>
        <p:spPr>
          <a:xfrm>
            <a:off x="3090625" y="3749375"/>
            <a:ext cx="5596200" cy="476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 Mono"/>
                <a:ea typeface="Roboto Mono"/>
                <a:cs typeface="Roboto Mono"/>
                <a:sym typeface="Roboto Mono"/>
              </a:rPr>
              <a:t>(/path/to/dir)$ python main.py</a:t>
            </a:r>
            <a:endParaRPr sz="135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8" name="Google Shape;258;p29"/>
          <p:cNvSpPr txBox="1"/>
          <p:nvPr/>
        </p:nvSpPr>
        <p:spPr>
          <a:xfrm>
            <a:off x="3090625" y="2506738"/>
            <a:ext cx="5596200" cy="476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dogs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Organization</a:t>
            </a:r>
            <a:endParaRPr/>
          </a:p>
        </p:txBody>
      </p:sp>
      <p:sp>
        <p:nvSpPr>
          <p:cNvPr id="264" name="Google Shape;264;p3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</a:t>
            </a:r>
            <a:r>
              <a:rPr b="1" lang="en">
                <a:solidFill>
                  <a:schemeClr val="accent4"/>
                </a:solidFill>
              </a:rPr>
              <a:t>module</a:t>
            </a:r>
            <a:r>
              <a:rPr b="1" lang="en"/>
              <a:t> </a:t>
            </a:r>
            <a:r>
              <a:rPr lang="en"/>
              <a:t>corresponds to a single Python file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 can have functions, classes, and statements inside of 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</a:t>
            </a:r>
            <a:r>
              <a:rPr b="1" lang="en">
                <a:solidFill>
                  <a:schemeClr val="accent4"/>
                </a:solidFill>
              </a:rPr>
              <a:t>package</a:t>
            </a:r>
            <a:r>
              <a:rPr lang="en"/>
              <a:t> corresponds to a group of Python files (folder)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 can contain modules or other packages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6" name="Google Shape;2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13" y="1824038"/>
            <a:ext cx="2181225" cy="30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Run a Python Program</a:t>
            </a:r>
            <a:endParaRPr/>
          </a:p>
        </p:txBody>
      </p:sp>
      <p:sp>
        <p:nvSpPr>
          <p:cNvPr id="272" name="Google Shape;272;p3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if I wanted to make a pets package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have to change how we import it now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Running the program is the same though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4" name="Google Shape;274;p31"/>
          <p:cNvSpPr txBox="1"/>
          <p:nvPr/>
        </p:nvSpPr>
        <p:spPr>
          <a:xfrm>
            <a:off x="3090625" y="1172950"/>
            <a:ext cx="5596200" cy="983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dir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├ main.py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└ pets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└ dogs.py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5" name="Google Shape;275;p31"/>
          <p:cNvSpPr txBox="1"/>
          <p:nvPr/>
        </p:nvSpPr>
        <p:spPr>
          <a:xfrm>
            <a:off x="3090625" y="3924875"/>
            <a:ext cx="5596200" cy="476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Roboto Mono"/>
                <a:ea typeface="Roboto Mono"/>
                <a:cs typeface="Roboto Mono"/>
                <a:sym typeface="Roboto Mono"/>
              </a:rPr>
              <a:t>(/path/to/dir)$ python main.py</a:t>
            </a:r>
            <a:endParaRPr sz="135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6" name="Google Shape;276;p31"/>
          <p:cNvSpPr txBox="1"/>
          <p:nvPr/>
        </p:nvSpPr>
        <p:spPr>
          <a:xfrm>
            <a:off x="3090625" y="2653981"/>
            <a:ext cx="5596200" cy="705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 strike="sng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lang="en" sz="1350" strike="sng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dogs</a:t>
            </a:r>
            <a:endParaRPr sz="1350" strike="sng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pets.dogs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__init__.py</a:t>
            </a:r>
            <a:endParaRPr/>
          </a:p>
        </p:txBody>
      </p:sp>
      <p:sp>
        <p:nvSpPr>
          <p:cNvPr id="282" name="Google Shape;282;p3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By default, Python usually doesn’t convert folders to packages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need to put a special file named __init__.py in the folder to make it a package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file can be empty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don’t need one in your top-level directory, because you are not going to import it!</a:t>
            </a:r>
            <a:endParaRPr/>
          </a:p>
        </p:txBody>
      </p:sp>
      <p:sp>
        <p:nvSpPr>
          <p:cNvPr id="283" name="Google Shape;283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4" name="Google Shape;284;p32"/>
          <p:cNvSpPr txBox="1"/>
          <p:nvPr/>
        </p:nvSpPr>
        <p:spPr>
          <a:xfrm>
            <a:off x="3090625" y="1967625"/>
            <a:ext cx="5596200" cy="1241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dir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├ main.py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└ pets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├ __init__.py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└ dogs.py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r>
              <a:rPr lang="en" sz="2200"/>
              <a:t>Brain Break</a:t>
            </a:r>
            <a:endParaRPr sz="2200"/>
          </a:p>
        </p:txBody>
      </p:sp>
      <p:sp>
        <p:nvSpPr>
          <p:cNvPr id="290" name="Google Shape;290;p3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2" name="Google Shape;292;p33"/>
          <p:cNvGrpSpPr/>
          <p:nvPr/>
        </p:nvGrpSpPr>
        <p:grpSpPr>
          <a:xfrm>
            <a:off x="234451" y="613658"/>
            <a:ext cx="372594" cy="360301"/>
            <a:chOff x="1247825" y="5001950"/>
            <a:chExt cx="443300" cy="428675"/>
          </a:xfrm>
        </p:grpSpPr>
        <p:sp>
          <p:nvSpPr>
            <p:cNvPr id="293" name="Google Shape;293;p33"/>
            <p:cNvSpPr/>
            <p:nvPr/>
          </p:nvSpPr>
          <p:spPr>
            <a:xfrm>
              <a:off x="1247825" y="5168175"/>
              <a:ext cx="373875" cy="221650"/>
            </a:xfrm>
            <a:custGeom>
              <a:rect b="b" l="l" r="r" t="t"/>
              <a:pathLst>
                <a:path extrusionOk="0" fill="none" h="8866" w="14955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1275850" y="5209575"/>
              <a:ext cx="60900" cy="87075"/>
            </a:xfrm>
            <a:custGeom>
              <a:rect b="b" l="l" r="r" t="t"/>
              <a:pathLst>
                <a:path extrusionOk="0" fill="none" h="3483" w="2436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1247825" y="5391625"/>
              <a:ext cx="443300" cy="39000"/>
            </a:xfrm>
            <a:custGeom>
              <a:rect b="b" l="l" r="r" t="t"/>
              <a:pathLst>
                <a:path extrusionOk="0" fill="none" h="1560" w="17732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14548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1411025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1498700" y="5001950"/>
              <a:ext cx="16450" cy="114475"/>
            </a:xfrm>
            <a:custGeom>
              <a:rect b="b" l="l" r="r" t="t"/>
              <a:pathLst>
                <a:path extrusionOk="0" fill="none" h="4579" w="658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digging wiener dog GIF by Giatec Scientific" id="299" name="Google Shape;2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2725" y="237800"/>
            <a:ext cx="4572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Unstructured Text</a:t>
            </a:r>
            <a:endParaRPr/>
          </a:p>
        </p:txBody>
      </p:sp>
      <p:sp>
        <p:nvSpPr>
          <p:cNvPr id="305" name="Google Shape;305;p34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 far we have seen “structured” text. Has nice orderly format.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Most text in the world is unstructured (free-form)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Books, Wikipedia, Tweets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techniques we need to process this data are pretty different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Today’s data: Wikipedia articles about people</a:t>
            </a:r>
            <a:endParaRPr/>
          </a:p>
        </p:txBody>
      </p:sp>
      <p:sp>
        <p:nvSpPr>
          <p:cNvPr id="306" name="Google Shape;306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Representation 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Matters</a:t>
            </a:r>
            <a:endParaRPr sz="2100"/>
          </a:p>
        </p:txBody>
      </p:sp>
      <p:sp>
        <p:nvSpPr>
          <p:cNvPr id="312" name="Google Shape;312;p35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When working with natural language, we use different representations of the data to compute different properties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 this class, we will see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Bag of Words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TF-IDF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Unigram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Bi-gram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Today we are just talking about Bag of Words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Goal: Identify similarity between two documents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Bag of Words</a:t>
            </a:r>
            <a:endParaRPr/>
          </a:p>
        </p:txBody>
      </p:sp>
      <p:sp>
        <p:nvSpPr>
          <p:cNvPr id="319" name="Google Shape;319;p3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Very simple representation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Make a dictionary that maps words to their counts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use this to think of each document like a vector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Really just a point in space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There is one dimension for each word. This is HUGE.</a:t>
            </a:r>
            <a:endParaRPr/>
          </a:p>
        </p:txBody>
      </p:sp>
      <p:sp>
        <p:nvSpPr>
          <p:cNvPr id="320" name="Google Shape;320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1" name="Google Shape;3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6" y="2231026"/>
            <a:ext cx="5466150" cy="2518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Dimensions</a:t>
            </a:r>
            <a:endParaRPr/>
          </a:p>
        </p:txBody>
      </p:sp>
      <p:sp>
        <p:nvSpPr>
          <p:cNvPr id="327" name="Google Shape;327;p3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Technically, we would need to have an entry for every possible word in the language so we could compare the vectors.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will use a </a:t>
            </a:r>
            <a:r>
              <a:rPr b="1" lang="en"/>
              <a:t>sparse</a:t>
            </a:r>
            <a:r>
              <a:rPr lang="en"/>
              <a:t> representation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document will only store keys that it has counts for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Any missing keys are considered 0.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saves a lot of space for each document, but the dimensionality of these things is still really big.</a:t>
            </a:r>
            <a:endParaRPr/>
          </a:p>
        </p:txBody>
      </p:sp>
      <p:sp>
        <p:nvSpPr>
          <p:cNvPr id="328" name="Google Shape;328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</a:t>
            </a:r>
            <a:endParaRPr/>
          </a:p>
        </p:txBody>
      </p:sp>
      <p:sp>
        <p:nvSpPr>
          <p:cNvPr id="334" name="Google Shape;334;p3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Now that each document is a vector that lives in a space, we can actually talk about the “distance” between one document and another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“distance” between 2 documents is the distance between their vectors</a:t>
            </a:r>
            <a:endParaRPr/>
          </a:p>
        </p:txBody>
      </p:sp>
      <p:sp>
        <p:nvSpPr>
          <p:cNvPr id="335" name="Google Shape;335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6" name="Google Shape;33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6" y="2037676"/>
            <a:ext cx="5466150" cy="251881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7" name="Google Shape;337;p38"/>
          <p:cNvCxnSpPr/>
          <p:nvPr/>
        </p:nvCxnSpPr>
        <p:spPr>
          <a:xfrm>
            <a:off x="6442375" y="3151900"/>
            <a:ext cx="831300" cy="5196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38"/>
          <p:cNvSpPr txBox="1"/>
          <p:nvPr/>
        </p:nvSpPr>
        <p:spPr>
          <a:xfrm>
            <a:off x="6858000" y="3120700"/>
            <a:ext cx="9264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distance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</a:t>
            </a:r>
            <a:endParaRPr/>
          </a:p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</a:t>
            </a:r>
            <a:r>
              <a:rPr b="1" lang="en">
                <a:solidFill>
                  <a:schemeClr val="accent4"/>
                </a:solidFill>
              </a:rPr>
              <a:t>class</a:t>
            </a:r>
            <a:r>
              <a:rPr b="1" lang="en"/>
              <a:t> </a:t>
            </a:r>
            <a:r>
              <a:rPr lang="en"/>
              <a:t>lets you define a new object type by specifying what state and behaviors it has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class is a blueprint that we use to construct </a:t>
            </a:r>
            <a:r>
              <a:rPr b="1" lang="en">
                <a:solidFill>
                  <a:schemeClr val="accent4"/>
                </a:solidFill>
              </a:rPr>
              <a:t>instances</a:t>
            </a:r>
            <a:r>
              <a:rPr lang="en"/>
              <a:t> of the object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Here is a full class</a:t>
            </a:r>
            <a:endParaRPr/>
          </a:p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21"/>
          <p:cNvSpPr txBox="1"/>
          <p:nvPr/>
        </p:nvSpPr>
        <p:spPr>
          <a:xfrm>
            <a:off x="3090625" y="2193325"/>
            <a:ext cx="3548700" cy="2363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__init__(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name):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.name = name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bark(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.name +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': Woof'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4" name="Google Shape;154;p21"/>
          <p:cNvSpPr txBox="1"/>
          <p:nvPr/>
        </p:nvSpPr>
        <p:spPr>
          <a:xfrm>
            <a:off x="6640525" y="2193325"/>
            <a:ext cx="2046300" cy="23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Open Sans"/>
                <a:ea typeface="Open Sans"/>
                <a:cs typeface="Open Sans"/>
                <a:sym typeface="Open Sans"/>
              </a:rPr>
              <a:t>A class definition</a:t>
            </a:r>
            <a:endParaRPr sz="135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Open Sans"/>
                <a:ea typeface="Open Sans"/>
                <a:cs typeface="Open Sans"/>
                <a:sym typeface="Open Sans"/>
              </a:rPr>
              <a:t>An initializer that sets fields </a:t>
            </a:r>
            <a:r>
              <a:rPr b="1" lang="en" sz="135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(state)</a:t>
            </a:r>
            <a:endParaRPr b="1" sz="1350">
              <a:solidFill>
                <a:srgbClr val="B7B7B7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latin typeface="Open Sans"/>
                <a:ea typeface="Open Sans"/>
                <a:cs typeface="Open Sans"/>
                <a:sym typeface="Open Sans"/>
              </a:rPr>
              <a:t>A method </a:t>
            </a:r>
            <a:r>
              <a:rPr b="1" lang="en" sz="135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(behavior)</a:t>
            </a:r>
            <a:endParaRPr b="1" sz="1350">
              <a:solidFill>
                <a:srgbClr val="B7B7B7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Euclidean Distance</a:t>
            </a:r>
            <a:endParaRPr/>
          </a:p>
        </p:txBody>
      </p:sp>
      <p:sp>
        <p:nvSpPr>
          <p:cNvPr id="344" name="Google Shape;344;p3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may have seen this before in a math class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euclidean distance between two vectors </a:t>
            </a:r>
            <a:r>
              <a:rPr b="1" lang="en"/>
              <a:t>p</a:t>
            </a:r>
            <a:r>
              <a:rPr lang="en"/>
              <a:t> and </a:t>
            </a:r>
            <a:r>
              <a:rPr b="1" lang="en"/>
              <a:t>q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just a random formula from linear algebra, don’t memorize it.</a:t>
            </a:r>
            <a:endParaRPr/>
          </a:p>
        </p:txBody>
      </p:sp>
      <p:sp>
        <p:nvSpPr>
          <p:cNvPr id="345" name="Google Shape;345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6" name="Google Shape;34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6988" y="1675650"/>
            <a:ext cx="4943475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9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 Code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Euclidean Distance </a:t>
            </a:r>
            <a:br>
              <a:rPr lang="en"/>
            </a:br>
            <a:r>
              <a:rPr lang="en"/>
              <a:t>+ </a:t>
            </a:r>
            <a:br>
              <a:rPr lang="en"/>
            </a:br>
            <a:r>
              <a:rPr lang="en"/>
              <a:t>NLP</a:t>
            </a:r>
            <a:endParaRPr/>
          </a:p>
        </p:txBody>
      </p:sp>
      <p:sp>
        <p:nvSpPr>
          <p:cNvPr id="353" name="Google Shape;353;p4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Euclidean distance does not really work with these bag of words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cares too much about the magnitudes of the vectors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causes weird effects based on the length of the documents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we care about is that the documents use similar sets of words rather than penalizing differences in counts</a:t>
            </a:r>
            <a:endParaRPr/>
          </a:p>
        </p:txBody>
      </p:sp>
      <p:sp>
        <p:nvSpPr>
          <p:cNvPr id="354" name="Google Shape;354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5" name="Google Shape;35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651" y="2452326"/>
            <a:ext cx="5466150" cy="2518819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0"/>
          <p:cNvSpPr/>
          <p:nvPr/>
        </p:nvSpPr>
        <p:spPr>
          <a:xfrm>
            <a:off x="6242400" y="4239813"/>
            <a:ext cx="276000" cy="239750"/>
          </a:xfrm>
          <a:custGeom>
            <a:rect b="b" l="l" r="r" t="t"/>
            <a:pathLst>
              <a:path extrusionOk="0" h="9590" w="11040">
                <a:moveTo>
                  <a:pt x="0" y="1653"/>
                </a:moveTo>
                <a:cubicBezTo>
                  <a:pt x="1628" y="1450"/>
                  <a:pt x="7937" y="-891"/>
                  <a:pt x="9768" y="432"/>
                </a:cubicBezTo>
                <a:cubicBezTo>
                  <a:pt x="11600" y="1755"/>
                  <a:pt x="10786" y="8064"/>
                  <a:pt x="10989" y="9590"/>
                </a:cubicBezTo>
              </a:path>
            </a:pathLst>
          </a:cu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7" name="Google Shape;357;p40"/>
          <p:cNvSpPr txBox="1"/>
          <p:nvPr/>
        </p:nvSpPr>
        <p:spPr>
          <a:xfrm>
            <a:off x="6463750" y="3899600"/>
            <a:ext cx="770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𝜽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Cosine Distance</a:t>
            </a:r>
            <a:endParaRPr/>
          </a:p>
        </p:txBody>
      </p:sp>
      <p:sp>
        <p:nvSpPr>
          <p:cNvPr id="363" name="Google Shape;363;p4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Instead, measure the angle between the vectors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 cosine-similarity find how similar they 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Just a random formula from linear algebra, don’t memorize this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a measure of similarity, so to get distance we take</a:t>
            </a:r>
            <a:br>
              <a:rPr lang="en"/>
            </a:br>
            <a:br>
              <a:rPr lang="en"/>
            </a:br>
            <a:r>
              <a:rPr lang="en"/>
              <a:t>1 - similarity</a:t>
            </a:r>
            <a:endParaRPr/>
          </a:p>
        </p:txBody>
      </p:sp>
      <p:sp>
        <p:nvSpPr>
          <p:cNvPr id="364" name="Google Shape;364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5" name="Google Shape;3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8000" y="1853613"/>
            <a:ext cx="3981450" cy="1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/>
          <p:nvPr/>
        </p:nvSpPr>
        <p:spPr>
          <a:xfrm>
            <a:off x="3922500" y="2655700"/>
            <a:ext cx="3044875" cy="2037550"/>
          </a:xfrm>
          <a:custGeom>
            <a:rect b="b" l="l" r="r" t="t"/>
            <a:pathLst>
              <a:path extrusionOk="0" h="81502" w="121795">
                <a:moveTo>
                  <a:pt x="0" y="81502"/>
                </a:moveTo>
                <a:lnTo>
                  <a:pt x="121795" y="81502"/>
                </a:lnTo>
                <a:lnTo>
                  <a:pt x="121795" y="0"/>
                </a:lnTo>
                <a:lnTo>
                  <a:pt x="25336" y="0"/>
                </a:lnTo>
                <a:lnTo>
                  <a:pt x="25336" y="10684"/>
                </a:lnTo>
                <a:lnTo>
                  <a:pt x="32356" y="10684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" name="Google Shape;160;p2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Dogs</a:t>
            </a:r>
            <a:endParaRPr/>
          </a:p>
        </p:txBody>
      </p:sp>
      <p:sp>
        <p:nvSpPr>
          <p:cNvPr id="161" name="Google Shape;161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2"/>
          <p:cNvSpPr txBox="1"/>
          <p:nvPr/>
        </p:nvSpPr>
        <p:spPr>
          <a:xfrm>
            <a:off x="3090625" y="575500"/>
            <a:ext cx="5596200" cy="19473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d1 =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'Chester'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d2 =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'Scout'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d3 = d1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d1.bark()  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d2.bark()  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d3.bark()  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3639325" y="2772275"/>
            <a:ext cx="548700" cy="544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2"/>
          <p:cNvSpPr txBox="1"/>
          <p:nvPr/>
        </p:nvSpPr>
        <p:spPr>
          <a:xfrm>
            <a:off x="3090625" y="2788175"/>
            <a:ext cx="5487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d1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165" name="Google Shape;165;p22"/>
          <p:cNvCxnSpPr/>
          <p:nvPr/>
        </p:nvCxnSpPr>
        <p:spPr>
          <a:xfrm>
            <a:off x="3911725" y="3049325"/>
            <a:ext cx="8547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" name="Google Shape;166;p22"/>
          <p:cNvSpPr/>
          <p:nvPr/>
        </p:nvSpPr>
        <p:spPr>
          <a:xfrm>
            <a:off x="4822975" y="2772275"/>
            <a:ext cx="1556700" cy="60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name: </a:t>
            </a:r>
            <a:r>
              <a:rPr lang="en" sz="12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'Chester'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3639325" y="3598050"/>
            <a:ext cx="548700" cy="544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2"/>
          <p:cNvSpPr txBox="1"/>
          <p:nvPr/>
        </p:nvSpPr>
        <p:spPr>
          <a:xfrm>
            <a:off x="3090625" y="3613950"/>
            <a:ext cx="5487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d2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169" name="Google Shape;169;p22"/>
          <p:cNvCxnSpPr/>
          <p:nvPr/>
        </p:nvCxnSpPr>
        <p:spPr>
          <a:xfrm>
            <a:off x="3911725" y="3875100"/>
            <a:ext cx="8547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22"/>
          <p:cNvSpPr/>
          <p:nvPr/>
        </p:nvSpPr>
        <p:spPr>
          <a:xfrm>
            <a:off x="4822975" y="3598050"/>
            <a:ext cx="1556700" cy="60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name: </a:t>
            </a:r>
            <a:r>
              <a:rPr lang="en" sz="12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'Scout'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1" name="Google Shape;171;p22"/>
          <p:cNvSpPr/>
          <p:nvPr/>
        </p:nvSpPr>
        <p:spPr>
          <a:xfrm>
            <a:off x="3639325" y="4407925"/>
            <a:ext cx="548700" cy="544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/>
          <p:cNvSpPr txBox="1"/>
          <p:nvPr/>
        </p:nvSpPr>
        <p:spPr>
          <a:xfrm>
            <a:off x="3090625" y="4423825"/>
            <a:ext cx="5487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d3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3090625" y="575500"/>
            <a:ext cx="5596200" cy="1947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Chester: Woof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Scout: Woof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Chester: Woof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74" name="Google Shape;174;p22"/>
          <p:cNvCxnSpPr/>
          <p:nvPr/>
        </p:nvCxnSpPr>
        <p:spPr>
          <a:xfrm>
            <a:off x="4563525" y="2915150"/>
            <a:ext cx="2028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For this program, draw the memory model for the objects and then select which option best represents your model.</a:t>
            </a:r>
            <a:endParaRPr b="1"/>
          </a:p>
        </p:txBody>
      </p:sp>
      <p:sp>
        <p:nvSpPr>
          <p:cNvPr id="180" name="Google Shape;180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" name="Google Shape;181;p23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minutes</a:t>
            </a:r>
            <a:endParaRPr/>
          </a:p>
        </p:txBody>
      </p:sp>
      <p:sp>
        <p:nvSpPr>
          <p:cNvPr id="182" name="Google Shape;182;p23"/>
          <p:cNvSpPr txBox="1"/>
          <p:nvPr/>
        </p:nvSpPr>
        <p:spPr>
          <a:xfrm>
            <a:off x="3090625" y="1363475"/>
            <a:ext cx="5596200" cy="3192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d1 =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'Chester'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d2 =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'Scout'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d3 = d1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p1 =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DogPack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p1.add_dog(d1)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p1.add_dog(d2)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p2 =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DogPack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p2.add_dog(d3)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/>
        </p:nvSpPr>
        <p:spPr>
          <a:xfrm>
            <a:off x="5708275" y="3671750"/>
            <a:ext cx="13389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Nunito Sans"/>
                <a:ea typeface="Nunito Sans"/>
                <a:cs typeface="Nunito Sans"/>
                <a:sym typeface="Nunito Sans"/>
              </a:rPr>
              <a:t>[        ]  </a:t>
            </a:r>
            <a:endParaRPr sz="200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5620825" y="1588000"/>
            <a:ext cx="13389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Nunito Sans"/>
                <a:ea typeface="Nunito Sans"/>
                <a:cs typeface="Nunito Sans"/>
                <a:sym typeface="Nunito Sans"/>
              </a:rPr>
              <a:t>[      ,       ]  </a:t>
            </a:r>
            <a:endParaRPr sz="200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9" name="Google Shape;189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24"/>
          <p:cNvSpPr/>
          <p:nvPr/>
        </p:nvSpPr>
        <p:spPr>
          <a:xfrm>
            <a:off x="3639325" y="584050"/>
            <a:ext cx="548700" cy="544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4"/>
          <p:cNvSpPr txBox="1"/>
          <p:nvPr/>
        </p:nvSpPr>
        <p:spPr>
          <a:xfrm>
            <a:off x="3090625" y="591400"/>
            <a:ext cx="5487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p1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192" name="Google Shape;192;p24"/>
          <p:cNvCxnSpPr>
            <a:endCxn id="193" idx="1"/>
          </p:cNvCxnSpPr>
          <p:nvPr/>
        </p:nvCxnSpPr>
        <p:spPr>
          <a:xfrm>
            <a:off x="3896650" y="853600"/>
            <a:ext cx="242400" cy="8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" name="Google Shape;193;p24"/>
          <p:cNvSpPr/>
          <p:nvPr/>
        </p:nvSpPr>
        <p:spPr>
          <a:xfrm>
            <a:off x="4139050" y="1405000"/>
            <a:ext cx="1108500" cy="688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DogPack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dogs: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4" name="Google Shape;194;p24"/>
          <p:cNvSpPr/>
          <p:nvPr/>
        </p:nvSpPr>
        <p:spPr>
          <a:xfrm>
            <a:off x="4721300" y="1749400"/>
            <a:ext cx="288000" cy="25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4"/>
          <p:cNvSpPr/>
          <p:nvPr/>
        </p:nvSpPr>
        <p:spPr>
          <a:xfrm>
            <a:off x="5856538" y="1767400"/>
            <a:ext cx="288000" cy="25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/>
          <p:nvPr/>
        </p:nvSpPr>
        <p:spPr>
          <a:xfrm>
            <a:off x="6346850" y="1767400"/>
            <a:ext cx="288000" cy="25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7" name="Google Shape;197;p24"/>
          <p:cNvCxnSpPr>
            <a:endCxn id="188" idx="1"/>
          </p:cNvCxnSpPr>
          <p:nvPr/>
        </p:nvCxnSpPr>
        <p:spPr>
          <a:xfrm>
            <a:off x="4862425" y="1871800"/>
            <a:ext cx="7584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8" name="Google Shape;198;p24"/>
          <p:cNvSpPr/>
          <p:nvPr/>
        </p:nvSpPr>
        <p:spPr>
          <a:xfrm>
            <a:off x="7070725" y="1847975"/>
            <a:ext cx="1596900" cy="60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name: </a:t>
            </a:r>
            <a:r>
              <a:rPr lang="en" sz="12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'Chester'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9" name="Google Shape;199;p24"/>
          <p:cNvSpPr/>
          <p:nvPr/>
        </p:nvSpPr>
        <p:spPr>
          <a:xfrm>
            <a:off x="7070725" y="3096850"/>
            <a:ext cx="1596900" cy="60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Dog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name: </a:t>
            </a:r>
            <a:r>
              <a:rPr lang="en" sz="12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'Scout'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0" name="Google Shape;200;p24"/>
          <p:cNvSpPr/>
          <p:nvPr/>
        </p:nvSpPr>
        <p:spPr>
          <a:xfrm>
            <a:off x="3651013" y="2683450"/>
            <a:ext cx="548700" cy="544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 txBox="1"/>
          <p:nvPr/>
        </p:nvSpPr>
        <p:spPr>
          <a:xfrm>
            <a:off x="3102313" y="2690800"/>
            <a:ext cx="5487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p2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202" name="Google Shape;202;p24"/>
          <p:cNvCxnSpPr>
            <a:endCxn id="203" idx="1"/>
          </p:cNvCxnSpPr>
          <p:nvPr/>
        </p:nvCxnSpPr>
        <p:spPr>
          <a:xfrm>
            <a:off x="3908338" y="2953000"/>
            <a:ext cx="242400" cy="8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" name="Google Shape;203;p24"/>
          <p:cNvSpPr/>
          <p:nvPr/>
        </p:nvSpPr>
        <p:spPr>
          <a:xfrm>
            <a:off x="4150738" y="3504400"/>
            <a:ext cx="1108500" cy="688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DogPack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dogs: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4" name="Google Shape;204;p24"/>
          <p:cNvSpPr/>
          <p:nvPr/>
        </p:nvSpPr>
        <p:spPr>
          <a:xfrm>
            <a:off x="4732988" y="3848800"/>
            <a:ext cx="288000" cy="25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4"/>
          <p:cNvSpPr/>
          <p:nvPr/>
        </p:nvSpPr>
        <p:spPr>
          <a:xfrm>
            <a:off x="6020000" y="3848800"/>
            <a:ext cx="288000" cy="25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6" name="Google Shape;206;p24"/>
          <p:cNvCxnSpPr>
            <a:endCxn id="187" idx="1"/>
          </p:cNvCxnSpPr>
          <p:nvPr/>
        </p:nvCxnSpPr>
        <p:spPr>
          <a:xfrm>
            <a:off x="4867375" y="3962450"/>
            <a:ext cx="8409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7" name="Google Shape;207;p24"/>
          <p:cNvSpPr/>
          <p:nvPr/>
        </p:nvSpPr>
        <p:spPr>
          <a:xfrm>
            <a:off x="6021100" y="1289700"/>
            <a:ext cx="1205750" cy="618125"/>
          </a:xfrm>
          <a:custGeom>
            <a:rect b="b" l="l" r="r" t="t"/>
            <a:pathLst>
              <a:path extrusionOk="0" h="24725" w="48230">
                <a:moveTo>
                  <a:pt x="0" y="24725"/>
                </a:moveTo>
                <a:lnTo>
                  <a:pt x="0" y="0"/>
                </a:lnTo>
                <a:lnTo>
                  <a:pt x="48230" y="0"/>
                </a:lnTo>
                <a:lnTo>
                  <a:pt x="48230" y="7631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8" name="Google Shape;208;p24"/>
          <p:cNvSpPr/>
          <p:nvPr/>
        </p:nvSpPr>
        <p:spPr>
          <a:xfrm>
            <a:off x="6486600" y="1900200"/>
            <a:ext cx="427375" cy="1373654"/>
          </a:xfrm>
          <a:custGeom>
            <a:rect b="b" l="l" r="r" t="t"/>
            <a:pathLst>
              <a:path extrusionOk="0" h="28694" w="17095">
                <a:moveTo>
                  <a:pt x="0" y="0"/>
                </a:moveTo>
                <a:lnTo>
                  <a:pt x="0" y="28694"/>
                </a:lnTo>
                <a:lnTo>
                  <a:pt x="17095" y="28694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09" name="Google Shape;209;p24"/>
          <p:cNvCxnSpPr/>
          <p:nvPr/>
        </p:nvCxnSpPr>
        <p:spPr>
          <a:xfrm>
            <a:off x="6791850" y="3273850"/>
            <a:ext cx="23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" name="Google Shape;210;p24"/>
          <p:cNvCxnSpPr/>
          <p:nvPr/>
        </p:nvCxnSpPr>
        <p:spPr>
          <a:xfrm>
            <a:off x="7226850" y="1289700"/>
            <a:ext cx="7500" cy="48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1" name="Google Shape;211;p24"/>
          <p:cNvSpPr/>
          <p:nvPr/>
        </p:nvSpPr>
        <p:spPr>
          <a:xfrm>
            <a:off x="6166100" y="2266500"/>
            <a:ext cx="786025" cy="1709336"/>
          </a:xfrm>
          <a:custGeom>
            <a:rect b="b" l="l" r="r" t="t"/>
            <a:pathLst>
              <a:path extrusionOk="0" h="72955" w="31441">
                <a:moveTo>
                  <a:pt x="305" y="72955"/>
                </a:moveTo>
                <a:lnTo>
                  <a:pt x="0" y="0"/>
                </a:lnTo>
                <a:lnTo>
                  <a:pt x="31441" y="0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212" name="Google Shape;212;p24"/>
          <p:cNvCxnSpPr/>
          <p:nvPr/>
        </p:nvCxnSpPr>
        <p:spPr>
          <a:xfrm>
            <a:off x="6791850" y="2266500"/>
            <a:ext cx="23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Python has no way to actually do this, but by convention people don’t access things that start with “_”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2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Private</a:t>
            </a:r>
            <a:endParaRPr/>
          </a:p>
        </p:txBody>
      </p:sp>
      <p:sp>
        <p:nvSpPr>
          <p:cNvPr id="220" name="Google Shape;220;p25"/>
          <p:cNvSpPr txBox="1"/>
          <p:nvPr/>
        </p:nvSpPr>
        <p:spPr>
          <a:xfrm>
            <a:off x="3090625" y="1401675"/>
            <a:ext cx="5596200" cy="2872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DogPack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__init__(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._dogs = []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add_dog(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dog):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._dogs.append(dog)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_private_method(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self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'Some helper method'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Why have we been making you do this annoying pattern?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you don’t, it will run the main method if you import the file!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Usually not fun to run a 2 hour data analysis if you just wanted to import one helper function.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" name="Google Shape;227;p2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Method Pattern</a:t>
            </a:r>
            <a:endParaRPr/>
          </a:p>
        </p:txBody>
      </p:sp>
      <p:sp>
        <p:nvSpPr>
          <p:cNvPr id="228" name="Google Shape;228;p26"/>
          <p:cNvSpPr txBox="1"/>
          <p:nvPr/>
        </p:nvSpPr>
        <p:spPr>
          <a:xfrm>
            <a:off x="3090625" y="1198950"/>
            <a:ext cx="5596200" cy="1654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main():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'Hello world'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__name__ ==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'__main__'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main()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9" name="Google Shape;229;p26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 Code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Parameters</a:t>
            </a:r>
            <a:endParaRPr/>
          </a:p>
        </p:txBody>
      </p:sp>
      <p:sp>
        <p:nvSpPr>
          <p:cNvPr id="235" name="Google Shape;235;p2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use default parameters like you would before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have to be careful when using objects as default values, it has some really bad unintentional side-effects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=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There is only one instance of the default parameter, they share a reference!</a:t>
            </a:r>
            <a:endParaRPr/>
          </a:p>
        </p:txBody>
      </p:sp>
      <p:sp>
        <p:nvSpPr>
          <p:cNvPr id="236" name="Google Shape;236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27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 Code</a:t>
            </a:r>
            <a:endParaRPr/>
          </a:p>
        </p:txBody>
      </p:sp>
      <p:sp>
        <p:nvSpPr>
          <p:cNvPr id="238" name="Google Shape;238;p27"/>
          <p:cNvSpPr txBox="1"/>
          <p:nvPr/>
        </p:nvSpPr>
        <p:spPr>
          <a:xfrm>
            <a:off x="3090625" y="1609200"/>
            <a:ext cx="5596200" cy="2578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fun(param=[]):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param.append(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(param)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fun([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fun([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]) 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fun()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fun() 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9" name="Google Shape;239;p27"/>
          <p:cNvSpPr txBox="1"/>
          <p:nvPr/>
        </p:nvSpPr>
        <p:spPr>
          <a:xfrm>
            <a:off x="3090625" y="1609200"/>
            <a:ext cx="5596200" cy="257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[2, 1]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[2, 1]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[1]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[1, 1]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Parameters Done Right</a:t>
            </a:r>
            <a:endParaRPr/>
          </a:p>
        </p:txBody>
      </p:sp>
      <p:sp>
        <p:nvSpPr>
          <p:cNvPr id="245" name="Google Shape;245;p2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fix is to not use an object as the default parameter, instead we usually use None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7" name="Google Shape;247;p28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 Code</a:t>
            </a:r>
            <a:endParaRPr/>
          </a:p>
        </p:txBody>
      </p:sp>
      <p:sp>
        <p:nvSpPr>
          <p:cNvPr id="248" name="Google Shape;248;p28"/>
          <p:cNvSpPr txBox="1"/>
          <p:nvPr/>
        </p:nvSpPr>
        <p:spPr>
          <a:xfrm>
            <a:off x="3090625" y="1398100"/>
            <a:ext cx="5596200" cy="3204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fun(param=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param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is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param = []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param.append(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(param)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fun([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[2, 1]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fun([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])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[2, 1]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fun()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[1]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fun()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[1]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